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67" r:id="rId2"/>
    <p:sldId id="291" r:id="rId3"/>
    <p:sldId id="292" r:id="rId4"/>
    <p:sldId id="269" r:id="rId5"/>
    <p:sldId id="270" r:id="rId6"/>
    <p:sldId id="271" r:id="rId7"/>
    <p:sldId id="272" r:id="rId8"/>
    <p:sldId id="273" r:id="rId9"/>
    <p:sldId id="274" r:id="rId10"/>
    <p:sldId id="276" r:id="rId11"/>
    <p:sldId id="275" r:id="rId12"/>
    <p:sldId id="268" r:id="rId13"/>
    <p:sldId id="278" r:id="rId14"/>
    <p:sldId id="293" r:id="rId15"/>
    <p:sldId id="294" r:id="rId16"/>
    <p:sldId id="295" r:id="rId17"/>
    <p:sldId id="296" r:id="rId18"/>
    <p:sldId id="297" r:id="rId19"/>
    <p:sldId id="298" r:id="rId20"/>
    <p:sldId id="280" r:id="rId21"/>
    <p:sldId id="281" r:id="rId22"/>
    <p:sldId id="282" r:id="rId23"/>
    <p:sldId id="285" r:id="rId24"/>
    <p:sldId id="286" r:id="rId25"/>
    <p:sldId id="299" r:id="rId26"/>
    <p:sldId id="300" r:id="rId27"/>
    <p:sldId id="301" r:id="rId28"/>
    <p:sldId id="302" r:id="rId29"/>
    <p:sldId id="283" r:id="rId30"/>
    <p:sldId id="284"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10/7/2022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10/7/2022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10/7/2022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10/7/2022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10/7/2022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10/7/2022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10/7/2022</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10/7/2022</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10/7/2022</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10/7/2022</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10/7/2022</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10/7/2022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10/7/2022</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Micro Services Patterns</a:t>
            </a:r>
          </a:p>
        </p:txBody>
      </p:sp>
      <p:sp>
        <p:nvSpPr>
          <p:cNvPr id="4" name="Subtitle 3"/>
          <p:cNvSpPr>
            <a:spLocks noGrp="1"/>
          </p:cNvSpPr>
          <p:nvPr>
            <p:ph type="subTitle" idx="1"/>
          </p:nvPr>
        </p:nvSpPr>
        <p:spPr/>
        <p:txBody>
          <a:bodyPr/>
          <a:lstStyle/>
          <a:p>
            <a:r>
              <a:rPr lang="en-US" b="1" dirty="0">
                <a:solidFill>
                  <a:srgbClr val="00206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400" b="1" i="0" u="none" strike="noStrike" baseline="0" dirty="0">
                <a:solidFill>
                  <a:srgbClr val="FF0000"/>
                </a:solidFill>
                <a:latin typeface="FranklinGothic-Demi"/>
              </a:rPr>
              <a:t>Y-AXIS SCALING FUNCTIONALLY DECOMPOSES AN APPLICATION INTO SERVICES</a:t>
            </a:r>
          </a:p>
          <a:p>
            <a:pPr>
              <a:buFont typeface="Wingdings" panose="05000000000000000000" pitchFamily="2" charset="2"/>
              <a:buChar char="v"/>
            </a:pPr>
            <a:r>
              <a:rPr lang="en-US" b="0" i="0" u="none" strike="noStrike" baseline="0" dirty="0">
                <a:solidFill>
                  <a:srgbClr val="262626"/>
                </a:solidFill>
                <a:latin typeface="+mj-lt"/>
              </a:rPr>
              <a:t>X- and Z-axis scaling improve the application’s capacity and availability</a:t>
            </a:r>
          </a:p>
          <a:p>
            <a:pPr algn="l">
              <a:buFont typeface="Wingdings" panose="05000000000000000000" pitchFamily="2" charset="2"/>
              <a:buChar char="v"/>
            </a:pPr>
            <a:r>
              <a:rPr lang="en-IN" dirty="0">
                <a:solidFill>
                  <a:srgbClr val="262626"/>
                </a:solidFill>
                <a:latin typeface="+mj-lt"/>
              </a:rPr>
              <a:t>N</a:t>
            </a:r>
            <a:r>
              <a:rPr lang="en-IN" b="0" i="0" u="none" strike="noStrike" baseline="0" dirty="0">
                <a:solidFill>
                  <a:srgbClr val="262626"/>
                </a:solidFill>
                <a:latin typeface="+mj-lt"/>
              </a:rPr>
              <a:t>either </a:t>
            </a:r>
            <a:r>
              <a:rPr lang="en-US" b="0" i="0" u="none" strike="noStrike" baseline="0" dirty="0">
                <a:solidFill>
                  <a:srgbClr val="262626"/>
                </a:solidFill>
                <a:latin typeface="+mj-lt"/>
              </a:rPr>
              <a:t>approach solves the problem of increasing development and application complexity</a:t>
            </a:r>
          </a:p>
          <a:p>
            <a:pPr algn="l">
              <a:buFont typeface="Wingdings" panose="05000000000000000000" pitchFamily="2" charset="2"/>
              <a:buChar char="v"/>
            </a:pPr>
            <a:r>
              <a:rPr lang="en-IN" b="0" i="0" u="none" strike="noStrike" baseline="0" dirty="0">
                <a:solidFill>
                  <a:srgbClr val="262626"/>
                </a:solidFill>
                <a:latin typeface="+mj-lt"/>
              </a:rPr>
              <a:t>To </a:t>
            </a:r>
            <a:r>
              <a:rPr lang="en-US" b="0" i="0" u="none" strike="noStrike" baseline="0" dirty="0">
                <a:solidFill>
                  <a:srgbClr val="262626"/>
                </a:solidFill>
                <a:latin typeface="+mj-lt"/>
              </a:rPr>
              <a:t>solve those, you need to apply </a:t>
            </a:r>
            <a:r>
              <a:rPr lang="en-US" b="0" i="1" u="none" strike="noStrike" baseline="0" dirty="0">
                <a:solidFill>
                  <a:srgbClr val="262626"/>
                </a:solidFill>
                <a:latin typeface="+mj-lt"/>
              </a:rPr>
              <a:t>Y-axis </a:t>
            </a:r>
            <a:r>
              <a:rPr lang="en-US" b="0" i="0" u="none" strike="noStrike" baseline="0" dirty="0">
                <a:solidFill>
                  <a:srgbClr val="262626"/>
                </a:solidFill>
                <a:latin typeface="+mj-lt"/>
              </a:rPr>
              <a:t>scaling, or </a:t>
            </a:r>
            <a:r>
              <a:rPr lang="en-US" b="0" i="1" u="none" strike="noStrike" baseline="0" dirty="0">
                <a:solidFill>
                  <a:srgbClr val="262626"/>
                </a:solidFill>
                <a:latin typeface="+mj-lt"/>
              </a:rPr>
              <a:t>functional decomposition</a:t>
            </a:r>
            <a:endParaRPr lang="en-US" sz="3600" b="1" i="0" u="none" strike="noStrike" baseline="0" dirty="0">
              <a:solidFill>
                <a:srgbClr val="FF0000"/>
              </a:solidFill>
              <a:latin typeface="+mj-lt"/>
            </a:endParaRPr>
          </a:p>
        </p:txBody>
      </p:sp>
    </p:spTree>
    <p:extLst>
      <p:ext uri="{BB962C8B-B14F-4D97-AF65-F5344CB8AC3E}">
        <p14:creationId xmlns:p14="http://schemas.microsoft.com/office/powerpoint/2010/main" val="35416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DD1E-3B63-4467-8C7F-62ED7ED9BA3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C3EFE6B-7D48-4397-B3A0-4587BE028505}"/>
              </a:ext>
            </a:extLst>
          </p:cNvPr>
          <p:cNvPicPr>
            <a:picLocks noGrp="1" noChangeAspect="1"/>
          </p:cNvPicPr>
          <p:nvPr>
            <p:ph idx="1"/>
          </p:nvPr>
        </p:nvPicPr>
        <p:blipFill rotWithShape="1">
          <a:blip r:embed="rId2"/>
          <a:srcRect l="27253" t="18610" r="17148" b="19196"/>
          <a:stretch/>
        </p:blipFill>
        <p:spPr>
          <a:xfrm>
            <a:off x="1120696" y="204186"/>
            <a:ext cx="9712173" cy="6175023"/>
          </a:xfrm>
        </p:spPr>
      </p:pic>
    </p:spTree>
    <p:extLst>
      <p:ext uri="{BB962C8B-B14F-4D97-AF65-F5344CB8AC3E}">
        <p14:creationId xmlns:p14="http://schemas.microsoft.com/office/powerpoint/2010/main" val="15836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E92E5-2281-404B-952D-223B4A59246D}"/>
              </a:ext>
            </a:extLst>
          </p:cNvPr>
          <p:cNvPicPr>
            <a:picLocks noGrp="1" noChangeAspect="1"/>
          </p:cNvPicPr>
          <p:nvPr>
            <p:ph idx="1"/>
          </p:nvPr>
        </p:nvPicPr>
        <p:blipFill rotWithShape="1">
          <a:blip r:embed="rId2"/>
          <a:srcRect l="1" r="1450" b="4445"/>
          <a:stretch/>
        </p:blipFill>
        <p:spPr>
          <a:xfrm>
            <a:off x="254205" y="95435"/>
            <a:ext cx="11464320" cy="6507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8CEE7-A7B3-4744-8AD6-0E6FB6877203}"/>
              </a:ext>
            </a:extLst>
          </p:cNvPr>
          <p:cNvPicPr>
            <a:picLocks noGrp="1" noChangeAspect="1"/>
          </p:cNvPicPr>
          <p:nvPr>
            <p:ph idx="1"/>
          </p:nvPr>
        </p:nvPicPr>
        <p:blipFill rotWithShape="1">
          <a:blip r:embed="rId2"/>
          <a:srcRect l="16416" t="20165" r="18681" b="9484"/>
          <a:stretch/>
        </p:blipFill>
        <p:spPr>
          <a:xfrm>
            <a:off x="955829" y="352886"/>
            <a:ext cx="10090438" cy="6152227"/>
          </a:xfrm>
        </p:spPr>
      </p:pic>
    </p:spTree>
    <p:extLst>
      <p:ext uri="{BB962C8B-B14F-4D97-AF65-F5344CB8AC3E}">
        <p14:creationId xmlns:p14="http://schemas.microsoft.com/office/powerpoint/2010/main" val="2353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C7B9-DD2E-A66C-6325-41AB38480B6F}"/>
              </a:ext>
            </a:extLst>
          </p:cNvPr>
          <p:cNvSpPr>
            <a:spLocks noGrp="1"/>
          </p:cNvSpPr>
          <p:nvPr>
            <p:ph type="title"/>
          </p:nvPr>
        </p:nvSpPr>
        <p:spPr/>
        <p:txBody>
          <a:bodyPr/>
          <a:lstStyle/>
          <a:p>
            <a:pPr algn="ctr"/>
            <a:r>
              <a:rPr lang="en-IN" b="1" dirty="0"/>
              <a:t>Micro services Pattern Language</a:t>
            </a:r>
          </a:p>
        </p:txBody>
      </p:sp>
      <p:sp>
        <p:nvSpPr>
          <p:cNvPr id="3" name="Content Placeholder 2">
            <a:extLst>
              <a:ext uri="{FF2B5EF4-FFF2-40B4-BE49-F238E27FC236}">
                <a16:creationId xmlns:a16="http://schemas.microsoft.com/office/drawing/2014/main" id="{BF11BAEB-9483-EF39-4E0B-1D7E8043A75F}"/>
              </a:ext>
            </a:extLst>
          </p:cNvPr>
          <p:cNvSpPr>
            <a:spLocks noGrp="1"/>
          </p:cNvSpPr>
          <p:nvPr>
            <p:ph idx="1"/>
          </p:nvPr>
        </p:nvSpPr>
        <p:spPr>
          <a:xfrm>
            <a:off x="1293812" y="2840856"/>
            <a:ext cx="9601198" cy="2725443"/>
          </a:xfrm>
        </p:spPr>
        <p:txBody>
          <a:bodyPr>
            <a:normAutofit fontScale="70000" lnSpcReduction="20000"/>
          </a:bodyPr>
          <a:lstStyle/>
          <a:p>
            <a:pPr marL="45720" indent="0" algn="ctr">
              <a:buNone/>
            </a:pPr>
            <a:r>
              <a:rPr lang="en-US" sz="5100" b="1" i="0" u="none" strike="noStrike" baseline="0" dirty="0">
                <a:solidFill>
                  <a:srgbClr val="262626"/>
                </a:solidFill>
                <a:latin typeface="NewBaskerville-Roman"/>
              </a:rPr>
              <a:t>A </a:t>
            </a:r>
            <a:r>
              <a:rPr lang="en-US" sz="5100" b="1" i="1" u="none" strike="noStrike" baseline="0" dirty="0">
                <a:solidFill>
                  <a:srgbClr val="262626"/>
                </a:solidFill>
                <a:latin typeface="NewBaskerville-Italic"/>
              </a:rPr>
              <a:t>pattern </a:t>
            </a:r>
            <a:r>
              <a:rPr lang="en-US" sz="5100" b="1" i="0" u="none" strike="noStrike" baseline="0" dirty="0">
                <a:solidFill>
                  <a:srgbClr val="262626"/>
                </a:solidFill>
                <a:latin typeface="NewBaskerville-Roman"/>
              </a:rPr>
              <a:t>is a reusable solution to a problem that occurs in a particular context</a:t>
            </a:r>
          </a:p>
          <a:p>
            <a:pPr marL="45720" indent="0" algn="ctr">
              <a:buNone/>
            </a:pPr>
            <a:r>
              <a:rPr lang="en-US" sz="5400" b="1" dirty="0"/>
              <a:t>A software pattern solves a software architecture or design problem by defining a set of collaborating software elements.</a:t>
            </a:r>
            <a:endParaRPr lang="en-IN" sz="5400" b="1" dirty="0"/>
          </a:p>
        </p:txBody>
      </p:sp>
    </p:spTree>
    <p:extLst>
      <p:ext uri="{BB962C8B-B14F-4D97-AF65-F5344CB8AC3E}">
        <p14:creationId xmlns:p14="http://schemas.microsoft.com/office/powerpoint/2010/main" val="1016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242-D11D-4A04-F5CC-044D5EB55274}"/>
              </a:ext>
            </a:extLst>
          </p:cNvPr>
          <p:cNvSpPr>
            <a:spLocks noGrp="1"/>
          </p:cNvSpPr>
          <p:nvPr>
            <p:ph type="title"/>
          </p:nvPr>
        </p:nvSpPr>
        <p:spPr>
          <a:xfrm>
            <a:off x="501480" y="690978"/>
            <a:ext cx="11061577" cy="1219200"/>
          </a:xfrm>
        </p:spPr>
        <p:txBody>
          <a:bodyPr>
            <a:normAutofit fontScale="90000"/>
          </a:bodyPr>
          <a:lstStyle/>
          <a:p>
            <a:r>
              <a:rPr lang="en-US" sz="3600" b="0" i="0" dirty="0">
                <a:solidFill>
                  <a:srgbClr val="333333"/>
                </a:solidFill>
                <a:effectLst/>
                <a:latin typeface="Helvetica Neue"/>
              </a:rPr>
              <a:t>Applying the microservice architecture pattern language</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a16="http://schemas.microsoft.com/office/drawing/2014/main" id="{DD813675-E33B-FA6C-0E1D-D5AFB2E9C0F3}"/>
              </a:ext>
            </a:extLst>
          </p:cNvPr>
          <p:cNvSpPr>
            <a:spLocks noGrp="1"/>
          </p:cNvSpPr>
          <p:nvPr>
            <p:ph idx="1"/>
          </p:nvPr>
        </p:nvSpPr>
        <p:spPr>
          <a:xfrm>
            <a:off x="1231670" y="2778712"/>
            <a:ext cx="9601198" cy="2778710"/>
          </a:xfrm>
        </p:spPr>
        <p:txBody>
          <a:bodyPr/>
          <a:lstStyle/>
          <a:p>
            <a:r>
              <a:rPr lang="en-US" b="0" i="0" dirty="0">
                <a:solidFill>
                  <a:srgbClr val="333333"/>
                </a:solidFill>
                <a:effectLst/>
                <a:latin typeface="Helvetica Neue"/>
              </a:rPr>
              <a:t>The microservice architecture pattern language consists of numerous groups of patterns. </a:t>
            </a:r>
          </a:p>
          <a:p>
            <a:r>
              <a:rPr lang="en-US" b="0" i="0" dirty="0">
                <a:solidFill>
                  <a:srgbClr val="333333"/>
                </a:solidFill>
                <a:effectLst/>
                <a:latin typeface="Helvetica Neue"/>
              </a:rPr>
              <a:t>The value of a pattern language exceeds the sum of it’s individual patterns because it defines these relationships between the patterns</a:t>
            </a:r>
            <a:endParaRPr lang="en-IN" dirty="0"/>
          </a:p>
        </p:txBody>
      </p:sp>
    </p:spTree>
    <p:extLst>
      <p:ext uri="{BB962C8B-B14F-4D97-AF65-F5344CB8AC3E}">
        <p14:creationId xmlns:p14="http://schemas.microsoft.com/office/powerpoint/2010/main" val="88715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lstStyle/>
          <a:p>
            <a:r>
              <a:rPr lang="en-US" b="1" i="0" dirty="0">
                <a:solidFill>
                  <a:srgbClr val="333333"/>
                </a:solidFill>
                <a:effectLst/>
                <a:latin typeface="Helvetica Neue"/>
              </a:rPr>
              <a:t>Predecessor</a:t>
            </a:r>
            <a:r>
              <a:rPr lang="en-US" b="0" i="0" dirty="0">
                <a:solidFill>
                  <a:srgbClr val="333333"/>
                </a:solidFill>
                <a:effectLst/>
                <a:latin typeface="Helvetica Neue"/>
              </a:rPr>
              <a:t> – </a:t>
            </a:r>
            <a:r>
              <a:rPr lang="en-US" i="0" dirty="0">
                <a:solidFill>
                  <a:srgbClr val="333333"/>
                </a:solidFill>
                <a:effectLst/>
                <a:latin typeface="Helvetica Neue"/>
              </a:rPr>
              <a:t>a predecessor pattern is a pattern that motivates the need for this pattern. For example, the Microservice Architecture pattern is the predecessor to the rest of the patterns in the pattern language except the monolithic architecture pattern</a:t>
            </a:r>
            <a:endParaRPr lang="en-IN" dirty="0"/>
          </a:p>
        </p:txBody>
      </p:sp>
    </p:spTree>
    <p:extLst>
      <p:ext uri="{BB962C8B-B14F-4D97-AF65-F5344CB8AC3E}">
        <p14:creationId xmlns:p14="http://schemas.microsoft.com/office/powerpoint/2010/main" val="1963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lnSpcReduction="10000"/>
          </a:bodyPr>
          <a:lstStyle/>
          <a:p>
            <a:pPr algn="l">
              <a:buFont typeface="Arial" panose="020B0604020202020204" pitchFamily="34" charset="0"/>
              <a:buChar char="•"/>
            </a:pPr>
            <a:r>
              <a:rPr lang="en-US" b="1" i="0" dirty="0">
                <a:solidFill>
                  <a:srgbClr val="FF0000"/>
                </a:solidFill>
                <a:effectLst/>
                <a:latin typeface="Helvetica Neue"/>
              </a:rPr>
              <a:t>Successor</a:t>
            </a:r>
            <a:r>
              <a:rPr lang="en-US" b="0" i="0" dirty="0">
                <a:solidFill>
                  <a:srgbClr val="333333"/>
                </a:solidFill>
                <a:effectLst/>
                <a:latin typeface="Helvetica Neue"/>
              </a:rPr>
              <a:t> – a pattern that solves an issue that is introduced by this pattern. </a:t>
            </a:r>
          </a:p>
          <a:p>
            <a:pPr algn="l">
              <a:buFont typeface="Arial" panose="020B0604020202020204" pitchFamily="34" charset="0"/>
              <a:buChar char="•"/>
            </a:pPr>
            <a:r>
              <a:rPr lang="en-US" b="0" i="0" dirty="0">
                <a:solidFill>
                  <a:srgbClr val="333333"/>
                </a:solidFill>
                <a:effectLst/>
                <a:latin typeface="Helvetica Neue"/>
              </a:rPr>
              <a:t>For example, if you apply the Microservice Architecture pattern you must then apply numerous successor patterns including service discovery patterns and the Circuit Breaker pattern.</a:t>
            </a:r>
          </a:p>
        </p:txBody>
      </p:sp>
    </p:spTree>
    <p:extLst>
      <p:ext uri="{BB962C8B-B14F-4D97-AF65-F5344CB8AC3E}">
        <p14:creationId xmlns:p14="http://schemas.microsoft.com/office/powerpoint/2010/main" val="23694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a:bodyPr>
          <a:lstStyle/>
          <a:p>
            <a:pPr algn="l">
              <a:buFont typeface="Arial" panose="020B0604020202020204" pitchFamily="34" charset="0"/>
              <a:buChar char="•"/>
            </a:pPr>
            <a:r>
              <a:rPr lang="en-US" b="1" i="0" dirty="0">
                <a:solidFill>
                  <a:srgbClr val="FF0000"/>
                </a:solidFill>
                <a:effectLst/>
                <a:latin typeface="Helvetica Neue"/>
              </a:rPr>
              <a:t>Alternative</a:t>
            </a:r>
            <a:r>
              <a:rPr lang="en-US" b="0" i="0" dirty="0">
                <a:solidFill>
                  <a:srgbClr val="333333"/>
                </a:solidFill>
                <a:effectLst/>
                <a:latin typeface="Helvetica Neue"/>
              </a:rPr>
              <a:t> – a pattern that provides an alternative solution to this pattern. For example, the Monolithic Architecture pattern and the Microservice Architecture pattern are alternative ways of architecting an application. You pick one or the other.</a:t>
            </a:r>
          </a:p>
        </p:txBody>
      </p:sp>
    </p:spTree>
    <p:extLst>
      <p:ext uri="{BB962C8B-B14F-4D97-AF65-F5344CB8AC3E}">
        <p14:creationId xmlns:p14="http://schemas.microsoft.com/office/powerpoint/2010/main" val="195501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B2349E-1FB3-F6FE-D6FA-DA525809A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936C-01D3-56DE-7ED7-65DC7CDDFA33}"/>
              </a:ext>
            </a:extLst>
          </p:cNvPr>
          <p:cNvPicPr>
            <a:picLocks noChangeAspect="1"/>
          </p:cNvPicPr>
          <p:nvPr/>
        </p:nvPicPr>
        <p:blipFill rotWithShape="1">
          <a:blip r:embed="rId2"/>
          <a:srcRect l="21699" t="15404" r="13900" b="9867"/>
          <a:stretch/>
        </p:blipFill>
        <p:spPr>
          <a:xfrm>
            <a:off x="736847" y="131921"/>
            <a:ext cx="9845336" cy="6594158"/>
          </a:xfrm>
          <a:prstGeom prst="rect">
            <a:avLst/>
          </a:prstGeom>
        </p:spPr>
      </p:pic>
    </p:spTree>
    <p:extLst>
      <p:ext uri="{BB962C8B-B14F-4D97-AF65-F5344CB8AC3E}">
        <p14:creationId xmlns:p14="http://schemas.microsoft.com/office/powerpoint/2010/main" val="16443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7218B-AD8E-4ED9-8B1C-25BCC9126646}"/>
              </a:ext>
            </a:extLst>
          </p:cNvPr>
          <p:cNvPicPr>
            <a:picLocks noGrp="1" noChangeAspect="1"/>
          </p:cNvPicPr>
          <p:nvPr>
            <p:ph idx="1"/>
          </p:nvPr>
        </p:nvPicPr>
        <p:blipFill rotWithShape="1">
          <a:blip r:embed="rId2"/>
          <a:srcRect l="14273" t="30022" r="26369" b="10157"/>
          <a:stretch/>
        </p:blipFill>
        <p:spPr>
          <a:xfrm>
            <a:off x="599215" y="438801"/>
            <a:ext cx="10549686" cy="5980397"/>
          </a:xfrm>
        </p:spPr>
      </p:pic>
    </p:spTree>
    <p:extLst>
      <p:ext uri="{BB962C8B-B14F-4D97-AF65-F5344CB8AC3E}">
        <p14:creationId xmlns:p14="http://schemas.microsoft.com/office/powerpoint/2010/main" val="11564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18004B-F4DF-4195-89CE-4CE6286062F8}"/>
              </a:ext>
            </a:extLst>
          </p:cNvPr>
          <p:cNvPicPr>
            <a:picLocks noChangeAspect="1"/>
          </p:cNvPicPr>
          <p:nvPr/>
        </p:nvPicPr>
        <p:blipFill rotWithShape="1">
          <a:blip r:embed="rId2"/>
          <a:srcRect l="15874" t="21231" r="20631" b="9125"/>
          <a:stretch/>
        </p:blipFill>
        <p:spPr>
          <a:xfrm>
            <a:off x="594803" y="383857"/>
            <a:ext cx="10493407" cy="6474143"/>
          </a:xfrm>
          <a:prstGeom prst="rect">
            <a:avLst/>
          </a:prstGeom>
        </p:spPr>
      </p:pic>
    </p:spTree>
    <p:extLst>
      <p:ext uri="{BB962C8B-B14F-4D97-AF65-F5344CB8AC3E}">
        <p14:creationId xmlns:p14="http://schemas.microsoft.com/office/powerpoint/2010/main" val="24173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5518B3-06DB-4A1B-A60A-C59E4CD89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8575"/>
            <a:ext cx="12192000" cy="7015758"/>
          </a:xfrm>
        </p:spPr>
      </p:pic>
    </p:spTree>
    <p:extLst>
      <p:ext uri="{BB962C8B-B14F-4D97-AF65-F5344CB8AC3E}">
        <p14:creationId xmlns:p14="http://schemas.microsoft.com/office/powerpoint/2010/main" val="28809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ADB38A-FEE1-4667-817C-87CC69ECB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14" y="197527"/>
            <a:ext cx="10963924" cy="6462945"/>
          </a:xfrm>
        </p:spPr>
      </p:pic>
    </p:spTree>
    <p:extLst>
      <p:ext uri="{BB962C8B-B14F-4D97-AF65-F5344CB8AC3E}">
        <p14:creationId xmlns:p14="http://schemas.microsoft.com/office/powerpoint/2010/main" val="31224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673-01C0-4744-B255-E17025E2F727}"/>
              </a:ext>
            </a:extLst>
          </p:cNvPr>
          <p:cNvSpPr>
            <a:spLocks noGrp="1"/>
          </p:cNvSpPr>
          <p:nvPr>
            <p:ph type="title"/>
          </p:nvPr>
        </p:nvSpPr>
        <p:spPr>
          <a:xfrm>
            <a:off x="602489" y="1538796"/>
            <a:ext cx="3136144" cy="1219200"/>
          </a:xfrm>
        </p:spPr>
        <p:txBody>
          <a:bodyPr/>
          <a:lstStyle/>
          <a:p>
            <a:r>
              <a:rPr lang="en-IN" dirty="0"/>
              <a:t>Domain Driven Design </a:t>
            </a:r>
          </a:p>
        </p:txBody>
      </p:sp>
      <p:pic>
        <p:nvPicPr>
          <p:cNvPr id="5" name="Content Placeholder 4">
            <a:extLst>
              <a:ext uri="{FF2B5EF4-FFF2-40B4-BE49-F238E27FC236}">
                <a16:creationId xmlns:a16="http://schemas.microsoft.com/office/drawing/2014/main" id="{C6E75FFF-635F-4A7D-8F03-78A31B88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46" y="488271"/>
            <a:ext cx="7164279" cy="6249879"/>
          </a:xfrm>
        </p:spPr>
      </p:pic>
    </p:spTree>
    <p:extLst>
      <p:ext uri="{BB962C8B-B14F-4D97-AF65-F5344CB8AC3E}">
        <p14:creationId xmlns:p14="http://schemas.microsoft.com/office/powerpoint/2010/main" val="4122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8E3D-9985-5877-2FFC-B3E9A6615750}"/>
              </a:ext>
            </a:extLst>
          </p:cNvPr>
          <p:cNvSpPr>
            <a:spLocks noGrp="1"/>
          </p:cNvSpPr>
          <p:nvPr>
            <p:ph type="title"/>
          </p:nvPr>
        </p:nvSpPr>
        <p:spPr/>
        <p:txBody>
          <a:bodyPr/>
          <a:lstStyle/>
          <a:p>
            <a:r>
              <a:rPr lang="en-IN" dirty="0"/>
              <a:t>Data base Per Service</a:t>
            </a:r>
          </a:p>
        </p:txBody>
      </p:sp>
      <p:pic>
        <p:nvPicPr>
          <p:cNvPr id="1026" name="Picture 2">
            <a:extLst>
              <a:ext uri="{FF2B5EF4-FFF2-40B4-BE49-F238E27FC236}">
                <a16:creationId xmlns:a16="http://schemas.microsoft.com/office/drawing/2014/main" id="{1D15552E-4AA5-3DEE-3C0F-B742E0EB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522" y="1524000"/>
            <a:ext cx="11655781" cy="51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F69A-92E8-2DF9-726A-FC94EE1F430D}"/>
              </a:ext>
            </a:extLst>
          </p:cNvPr>
          <p:cNvSpPr>
            <a:spLocks noGrp="1"/>
          </p:cNvSpPr>
          <p:nvPr>
            <p:ph type="title"/>
          </p:nvPr>
        </p:nvSpPr>
        <p:spPr/>
        <p:txBody>
          <a:bodyPr/>
          <a:lstStyle/>
          <a:p>
            <a:r>
              <a:rPr lang="en-IN" dirty="0"/>
              <a:t>Saga Pattern</a:t>
            </a:r>
          </a:p>
        </p:txBody>
      </p:sp>
      <p:pic>
        <p:nvPicPr>
          <p:cNvPr id="2050" name="Picture 2">
            <a:extLst>
              <a:ext uri="{FF2B5EF4-FFF2-40B4-BE49-F238E27FC236}">
                <a16:creationId xmlns:a16="http://schemas.microsoft.com/office/drawing/2014/main" id="{96F44CD7-7B32-C1ED-BF13-23BA5A1E1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08" y="1524000"/>
            <a:ext cx="8454881" cy="504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8343-46F9-F4ED-841B-C66EB341B951}"/>
              </a:ext>
            </a:extLst>
          </p:cNvPr>
          <p:cNvSpPr>
            <a:spLocks noGrp="1"/>
          </p:cNvSpPr>
          <p:nvPr>
            <p:ph type="title"/>
          </p:nvPr>
        </p:nvSpPr>
        <p:spPr/>
        <p:txBody>
          <a:bodyPr/>
          <a:lstStyle/>
          <a:p>
            <a:r>
              <a:rPr lang="en-IN" dirty="0"/>
              <a:t>Query Retrieval – Api composer</a:t>
            </a:r>
          </a:p>
        </p:txBody>
      </p:sp>
      <p:pic>
        <p:nvPicPr>
          <p:cNvPr id="3074" name="Picture 2">
            <a:extLst>
              <a:ext uri="{FF2B5EF4-FFF2-40B4-BE49-F238E27FC236}">
                <a16:creationId xmlns:a16="http://schemas.microsoft.com/office/drawing/2014/main" id="{C30525EE-5010-0E9E-552E-A0813B8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5" y="1505268"/>
            <a:ext cx="11705207" cy="51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43C-E9DA-6EB8-768C-F66F683DC4EA}"/>
              </a:ext>
            </a:extLst>
          </p:cNvPr>
          <p:cNvSpPr>
            <a:spLocks noGrp="1"/>
          </p:cNvSpPr>
          <p:nvPr>
            <p:ph type="title"/>
          </p:nvPr>
        </p:nvSpPr>
        <p:spPr>
          <a:xfrm>
            <a:off x="816746" y="304800"/>
            <a:ext cx="10078267" cy="1219200"/>
          </a:xfrm>
        </p:spPr>
        <p:txBody>
          <a:bodyPr/>
          <a:lstStyle/>
          <a:p>
            <a:r>
              <a:rPr lang="en-IN" dirty="0"/>
              <a:t>CORS</a:t>
            </a:r>
          </a:p>
        </p:txBody>
      </p:sp>
      <p:pic>
        <p:nvPicPr>
          <p:cNvPr id="4098" name="Picture 2">
            <a:extLst>
              <a:ext uri="{FF2B5EF4-FFF2-40B4-BE49-F238E27FC236}">
                <a16:creationId xmlns:a16="http://schemas.microsoft.com/office/drawing/2014/main" id="{C67FD3B9-8AE4-1C20-D7B1-20DDB1CC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50" y="1793288"/>
            <a:ext cx="10608814" cy="486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8399-E839-4192-B8FB-1001D0844288}"/>
              </a:ext>
            </a:extLst>
          </p:cNvPr>
          <p:cNvSpPr>
            <a:spLocks noGrp="1"/>
          </p:cNvSpPr>
          <p:nvPr>
            <p:ph type="title"/>
          </p:nvPr>
        </p:nvSpPr>
        <p:spPr>
          <a:xfrm>
            <a:off x="1293813" y="304800"/>
            <a:ext cx="9601200" cy="929196"/>
          </a:xfrm>
        </p:spPr>
        <p:txBody>
          <a:bodyPr/>
          <a:lstStyle/>
          <a:p>
            <a:r>
              <a:rPr lang="en-IN" dirty="0"/>
              <a:t>Application Architectures : 4 +1 Views</a:t>
            </a:r>
          </a:p>
        </p:txBody>
      </p:sp>
      <p:pic>
        <p:nvPicPr>
          <p:cNvPr id="9" name="Content Placeholder 8">
            <a:extLst>
              <a:ext uri="{FF2B5EF4-FFF2-40B4-BE49-F238E27FC236}">
                <a16:creationId xmlns:a16="http://schemas.microsoft.com/office/drawing/2014/main" id="{70B5A8F8-1F88-4A0E-A4ED-F8AB9CCB022F}"/>
              </a:ext>
            </a:extLst>
          </p:cNvPr>
          <p:cNvPicPr>
            <a:picLocks noGrp="1" noChangeAspect="1"/>
          </p:cNvPicPr>
          <p:nvPr>
            <p:ph idx="1"/>
          </p:nvPr>
        </p:nvPicPr>
        <p:blipFill rotWithShape="1">
          <a:blip r:embed="rId2"/>
          <a:srcRect l="16163" t="18820" r="19815" b="11501"/>
          <a:stretch/>
        </p:blipFill>
        <p:spPr>
          <a:xfrm>
            <a:off x="1637822" y="1328691"/>
            <a:ext cx="8913181" cy="5456693"/>
          </a:xfrm>
        </p:spPr>
      </p:pic>
    </p:spTree>
    <p:extLst>
      <p:ext uri="{BB962C8B-B14F-4D97-AF65-F5344CB8AC3E}">
        <p14:creationId xmlns:p14="http://schemas.microsoft.com/office/powerpoint/2010/main" val="283201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BA9AD-330B-7B2E-DAA5-ACB5972E11F4}"/>
              </a:ext>
            </a:extLst>
          </p:cNvPr>
          <p:cNvPicPr>
            <a:picLocks noChangeAspect="1"/>
          </p:cNvPicPr>
          <p:nvPr/>
        </p:nvPicPr>
        <p:blipFill rotWithShape="1">
          <a:blip r:embed="rId2"/>
          <a:srcRect l="22063" t="15923" r="12694" b="7314"/>
          <a:stretch/>
        </p:blipFill>
        <p:spPr>
          <a:xfrm>
            <a:off x="1" y="-1"/>
            <a:ext cx="12192000" cy="6858001"/>
          </a:xfrm>
          <a:prstGeom prst="rect">
            <a:avLst/>
          </a:prstGeom>
        </p:spPr>
      </p:pic>
    </p:spTree>
    <p:extLst>
      <p:ext uri="{BB962C8B-B14F-4D97-AF65-F5344CB8AC3E}">
        <p14:creationId xmlns:p14="http://schemas.microsoft.com/office/powerpoint/2010/main" val="10997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A5D5-CBAD-47DA-8C4C-211393A80AD4}"/>
              </a:ext>
            </a:extLst>
          </p:cNvPr>
          <p:cNvPicPr>
            <a:picLocks noGrp="1" noChangeAspect="1"/>
          </p:cNvPicPr>
          <p:nvPr>
            <p:ph idx="1"/>
          </p:nvPr>
        </p:nvPicPr>
        <p:blipFill rotWithShape="1">
          <a:blip r:embed="rId2"/>
          <a:srcRect l="22969" t="20165" r="26495" b="9037"/>
          <a:stretch/>
        </p:blipFill>
        <p:spPr>
          <a:xfrm>
            <a:off x="1571347" y="310718"/>
            <a:ext cx="8913181" cy="6445189"/>
          </a:xfrm>
        </p:spPr>
      </p:pic>
    </p:spTree>
    <p:extLst>
      <p:ext uri="{BB962C8B-B14F-4D97-AF65-F5344CB8AC3E}">
        <p14:creationId xmlns:p14="http://schemas.microsoft.com/office/powerpoint/2010/main" val="16114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BF3BA-904F-4D4B-BE58-EA1B80E22B3A}"/>
              </a:ext>
            </a:extLst>
          </p:cNvPr>
          <p:cNvPicPr>
            <a:picLocks noGrp="1" noChangeAspect="1"/>
          </p:cNvPicPr>
          <p:nvPr>
            <p:ph idx="1"/>
          </p:nvPr>
        </p:nvPicPr>
        <p:blipFill rotWithShape="1">
          <a:blip r:embed="rId2"/>
          <a:srcRect l="17676" t="36295" r="20697" b="6796"/>
          <a:stretch/>
        </p:blipFill>
        <p:spPr>
          <a:xfrm>
            <a:off x="145390" y="458677"/>
            <a:ext cx="11901219" cy="6181820"/>
          </a:xfrm>
        </p:spPr>
      </p:pic>
    </p:spTree>
    <p:extLst>
      <p:ext uri="{BB962C8B-B14F-4D97-AF65-F5344CB8AC3E}">
        <p14:creationId xmlns:p14="http://schemas.microsoft.com/office/powerpoint/2010/main" val="38953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ACAC8-C186-4D5C-BA57-0D06B52902FA}"/>
              </a:ext>
            </a:extLst>
          </p:cNvPr>
          <p:cNvPicPr>
            <a:picLocks noGrp="1" noChangeAspect="1"/>
          </p:cNvPicPr>
          <p:nvPr>
            <p:ph idx="1"/>
          </p:nvPr>
        </p:nvPicPr>
        <p:blipFill rotWithShape="1">
          <a:blip r:embed="rId2"/>
          <a:srcRect l="16920" t="39473" r="20319" b="13966"/>
          <a:stretch/>
        </p:blipFill>
        <p:spPr>
          <a:xfrm>
            <a:off x="117272" y="570390"/>
            <a:ext cx="13700209" cy="5717219"/>
          </a:xfrm>
        </p:spPr>
      </p:pic>
    </p:spTree>
    <p:extLst>
      <p:ext uri="{BB962C8B-B14F-4D97-AF65-F5344CB8AC3E}">
        <p14:creationId xmlns:p14="http://schemas.microsoft.com/office/powerpoint/2010/main" val="4287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DD267-5BEF-4DF7-BA7F-305491A6ABFB}"/>
              </a:ext>
            </a:extLst>
          </p:cNvPr>
          <p:cNvPicPr>
            <a:picLocks noGrp="1" noChangeAspect="1"/>
          </p:cNvPicPr>
          <p:nvPr>
            <p:ph idx="1"/>
          </p:nvPr>
        </p:nvPicPr>
        <p:blipFill rotWithShape="1">
          <a:blip r:embed="rId2"/>
          <a:srcRect l="25363" t="22181" r="20067" b="7468"/>
          <a:stretch/>
        </p:blipFill>
        <p:spPr>
          <a:xfrm>
            <a:off x="1384916" y="322736"/>
            <a:ext cx="8566951" cy="6212527"/>
          </a:xfrm>
        </p:spPr>
      </p:pic>
    </p:spTree>
    <p:extLst>
      <p:ext uri="{BB962C8B-B14F-4D97-AF65-F5344CB8AC3E}">
        <p14:creationId xmlns:p14="http://schemas.microsoft.com/office/powerpoint/2010/main" val="31543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AC-78E8-4CCC-84E4-F5A7E1F4CE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21B4FD-490E-4A06-B44D-CF489D80F8FF}"/>
              </a:ext>
            </a:extLst>
          </p:cNvPr>
          <p:cNvPicPr>
            <a:picLocks noGrp="1" noChangeAspect="1"/>
          </p:cNvPicPr>
          <p:nvPr>
            <p:ph idx="1"/>
          </p:nvPr>
        </p:nvPicPr>
        <p:blipFill rotWithShape="1">
          <a:blip r:embed="rId2"/>
          <a:srcRect l="27222" t="29799" r="16538" b="6721"/>
          <a:stretch/>
        </p:blipFill>
        <p:spPr>
          <a:xfrm>
            <a:off x="1293813" y="466264"/>
            <a:ext cx="9332676" cy="5925471"/>
          </a:xfrm>
        </p:spPr>
      </p:pic>
    </p:spTree>
    <p:extLst>
      <p:ext uri="{BB962C8B-B14F-4D97-AF65-F5344CB8AC3E}">
        <p14:creationId xmlns:p14="http://schemas.microsoft.com/office/powerpoint/2010/main" val="8251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33D-DA92-49D4-BB92-69BBC5066D0B}"/>
              </a:ext>
            </a:extLst>
          </p:cNvPr>
          <p:cNvSpPr>
            <a:spLocks noGrp="1"/>
          </p:cNvSpPr>
          <p:nvPr>
            <p:ph type="title"/>
          </p:nvPr>
        </p:nvSpPr>
        <p:spPr>
          <a:xfrm>
            <a:off x="1293813" y="331434"/>
            <a:ext cx="9601200" cy="1219200"/>
          </a:xfrm>
        </p:spPr>
        <p:txBody>
          <a:bodyPr/>
          <a:lstStyle/>
          <a:p>
            <a:r>
              <a:rPr lang="en-IN" dirty="0"/>
              <a:t>Application Scalability</a:t>
            </a:r>
          </a:p>
        </p:txBody>
      </p:sp>
      <p:sp>
        <p:nvSpPr>
          <p:cNvPr id="3" name="Content Placeholder 2">
            <a:extLst>
              <a:ext uri="{FF2B5EF4-FFF2-40B4-BE49-F238E27FC236}">
                <a16:creationId xmlns:a16="http://schemas.microsoft.com/office/drawing/2014/main" id="{BBA2858B-07FC-4295-82E2-2E41D6DF2907}"/>
              </a:ext>
            </a:extLst>
          </p:cNvPr>
          <p:cNvSpPr>
            <a:spLocks noGrp="1"/>
          </p:cNvSpPr>
          <p:nvPr>
            <p:ph idx="1"/>
          </p:nvPr>
        </p:nvSpPr>
        <p:spPr/>
        <p:txBody>
          <a:bodyPr>
            <a:normAutofit/>
          </a:bodyPr>
          <a:lstStyle/>
          <a:p>
            <a:pPr marL="0" indent="0" algn="ctr">
              <a:spcBef>
                <a:spcPct val="0"/>
              </a:spcBef>
              <a:buNone/>
            </a:pPr>
            <a:r>
              <a:rPr lang="en-IN" sz="7200" dirty="0">
                <a:solidFill>
                  <a:schemeClr val="accent1"/>
                </a:solidFill>
                <a:latin typeface="+mj-lt"/>
                <a:ea typeface="+mj-ea"/>
                <a:cs typeface="+mj-cs"/>
              </a:rPr>
              <a:t>Three-dimensional scalability model</a:t>
            </a:r>
          </a:p>
          <a:p>
            <a:pPr marL="0" indent="0" algn="ctr">
              <a:spcBef>
                <a:spcPct val="0"/>
              </a:spcBef>
              <a:buNone/>
            </a:pPr>
            <a:r>
              <a:rPr lang="en-IN" sz="6000" dirty="0">
                <a:solidFill>
                  <a:srgbClr val="FF0000"/>
                </a:solidFill>
                <a:latin typeface="+mj-lt"/>
                <a:ea typeface="+mj-ea"/>
                <a:cs typeface="+mj-cs"/>
              </a:rPr>
              <a:t> The scale cube</a:t>
            </a:r>
          </a:p>
        </p:txBody>
      </p:sp>
    </p:spTree>
    <p:extLst>
      <p:ext uri="{BB962C8B-B14F-4D97-AF65-F5344CB8AC3E}">
        <p14:creationId xmlns:p14="http://schemas.microsoft.com/office/powerpoint/2010/main" val="2872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25990-6C1E-4E2C-84C1-5D7FE514A62F}"/>
              </a:ext>
            </a:extLst>
          </p:cNvPr>
          <p:cNvPicPr>
            <a:picLocks noGrp="1" noChangeAspect="1"/>
          </p:cNvPicPr>
          <p:nvPr>
            <p:ph idx="1"/>
          </p:nvPr>
        </p:nvPicPr>
        <p:blipFill rotWithShape="1">
          <a:blip r:embed="rId2"/>
          <a:srcRect l="16542" t="13219" r="12001" b="22031"/>
          <a:stretch/>
        </p:blipFill>
        <p:spPr>
          <a:xfrm>
            <a:off x="324296" y="487162"/>
            <a:ext cx="11543408" cy="588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tx1">
              <a:lumMod val="20000"/>
              <a:lumOff val="80000"/>
            </a:schemeClr>
          </a:solidFill>
        </p:spPr>
        <p:txBody>
          <a:bodyPr>
            <a:normAutofit/>
          </a:bodyPr>
          <a:lstStyle/>
          <a:p>
            <a:pPr marL="45720" indent="0" algn="ctr">
              <a:buNone/>
            </a:pPr>
            <a:r>
              <a:rPr lang="en-US" b="1" i="0" u="none" strike="noStrike" baseline="0" dirty="0">
                <a:solidFill>
                  <a:srgbClr val="FF0000"/>
                </a:solidFill>
                <a:latin typeface="FranklinGothic-Demi"/>
              </a:rPr>
              <a:t>X-AXIS SCALING LOAD BALANCES REQUESTS ACROSS MULTIPLE INSTANCES</a:t>
            </a:r>
          </a:p>
          <a:p>
            <a:pPr marL="45720" indent="0" algn="ctr">
              <a:buNone/>
            </a:pPr>
            <a:r>
              <a:rPr lang="en-US" sz="2000" b="1" i="1" u="none" strike="noStrike" baseline="0" dirty="0">
                <a:solidFill>
                  <a:srgbClr val="262626"/>
                </a:solidFill>
                <a:latin typeface="+mj-lt"/>
              </a:rPr>
              <a:t>X-axis </a:t>
            </a:r>
            <a:r>
              <a:rPr lang="en-US" sz="2000" b="1" i="0" u="none" strike="noStrike" baseline="0" dirty="0">
                <a:solidFill>
                  <a:srgbClr val="262626"/>
                </a:solidFill>
                <a:latin typeface="+mj-lt"/>
              </a:rPr>
              <a:t>scaling is a common way to scale a monolithic application</a:t>
            </a:r>
            <a:endParaRPr lang="en-US" sz="2000" b="1" i="0" u="none" strike="noStrike" baseline="0" dirty="0">
              <a:solidFill>
                <a:srgbClr val="FF0000"/>
              </a:solidFill>
              <a:latin typeface="+mj-lt"/>
            </a:endParaRPr>
          </a:p>
          <a:p>
            <a:pPr algn="l">
              <a:buFont typeface="Wingdings" panose="05000000000000000000" pitchFamily="2" charset="2"/>
              <a:buChar char="v"/>
            </a:pPr>
            <a:r>
              <a:rPr lang="en-US" sz="2400" b="0" i="0" u="none" strike="noStrike" baseline="0" dirty="0">
                <a:solidFill>
                  <a:srgbClr val="262626"/>
                </a:solidFill>
                <a:latin typeface="+mj-lt"/>
              </a:rPr>
              <a:t>You run multiple instances of the application behind a load balancer.</a:t>
            </a:r>
          </a:p>
          <a:p>
            <a:pPr algn="l">
              <a:buFont typeface="Wingdings" panose="05000000000000000000" pitchFamily="2" charset="2"/>
              <a:buChar char="v"/>
            </a:pPr>
            <a:r>
              <a:rPr lang="en-US" sz="2400" b="0" i="0" u="none" strike="noStrike" baseline="0" dirty="0">
                <a:solidFill>
                  <a:srgbClr val="262626"/>
                </a:solidFill>
                <a:latin typeface="+mj-lt"/>
              </a:rPr>
              <a:t> The load balancer distributes requests among the </a:t>
            </a:r>
            <a:r>
              <a:rPr lang="en-US" sz="2400" b="0" i="1" u="none" strike="noStrike" baseline="0" dirty="0">
                <a:solidFill>
                  <a:srgbClr val="262626"/>
                </a:solidFill>
                <a:latin typeface="+mj-lt"/>
              </a:rPr>
              <a:t>N </a:t>
            </a:r>
            <a:r>
              <a:rPr lang="en-US" sz="2400" b="0" i="0" u="none" strike="noStrike" baseline="0" dirty="0">
                <a:solidFill>
                  <a:srgbClr val="262626"/>
                </a:solidFill>
                <a:latin typeface="+mj-lt"/>
              </a:rPr>
              <a:t>identical instances of the application. </a:t>
            </a:r>
          </a:p>
          <a:p>
            <a:pPr algn="l">
              <a:buFont typeface="Wingdings" panose="05000000000000000000" pitchFamily="2" charset="2"/>
              <a:buChar char="v"/>
            </a:pPr>
            <a:r>
              <a:rPr lang="en-US" sz="2400" b="0" i="0" u="none" strike="noStrike" baseline="0" dirty="0">
                <a:solidFill>
                  <a:srgbClr val="262626"/>
                </a:solidFill>
                <a:latin typeface="+mj-lt"/>
              </a:rPr>
              <a:t>This is a great way of improving the capacity and availability of an </a:t>
            </a:r>
            <a:r>
              <a:rPr lang="en-IN" sz="2400" b="0" i="0" u="none" strike="noStrike" baseline="0" dirty="0">
                <a:solidFill>
                  <a:srgbClr val="262626"/>
                </a:solidFill>
                <a:latin typeface="+mj-lt"/>
              </a:rPr>
              <a:t>application.</a:t>
            </a:r>
            <a:endParaRPr lang="en-IN" sz="4800" b="1" dirty="0">
              <a:solidFill>
                <a:srgbClr val="FF0000"/>
              </a:solidFill>
              <a:latin typeface="+mj-lt"/>
            </a:endParaRPr>
          </a:p>
        </p:txBody>
      </p:sp>
    </p:spTree>
    <p:extLst>
      <p:ext uri="{BB962C8B-B14F-4D97-AF65-F5344CB8AC3E}">
        <p14:creationId xmlns:p14="http://schemas.microsoft.com/office/powerpoint/2010/main" val="33126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34CF70-2F94-443B-880C-3BB9FECBA01E}"/>
              </a:ext>
            </a:extLst>
          </p:cNvPr>
          <p:cNvPicPr>
            <a:picLocks noGrp="1" noChangeAspect="1"/>
          </p:cNvPicPr>
          <p:nvPr>
            <p:ph idx="1"/>
          </p:nvPr>
        </p:nvPicPr>
        <p:blipFill rotWithShape="1">
          <a:blip r:embed="rId2"/>
          <a:srcRect t="10082" r="2675" b="23152"/>
          <a:stretch/>
        </p:blipFill>
        <p:spPr>
          <a:xfrm>
            <a:off x="133165" y="417252"/>
            <a:ext cx="11779098" cy="585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8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000" b="1" i="0" u="none" strike="noStrike" baseline="0" dirty="0">
                <a:solidFill>
                  <a:srgbClr val="FF0000"/>
                </a:solidFill>
                <a:latin typeface="FranklinGothic-Demi"/>
              </a:rPr>
              <a:t>Z-AXIS SCALING ROUTES REQUESTS BASED ON AN ATTRIBUTE OF THE REQUEST</a:t>
            </a:r>
          </a:p>
          <a:p>
            <a:pPr algn="l">
              <a:buFont typeface="Wingdings" panose="05000000000000000000" pitchFamily="2" charset="2"/>
              <a:buChar char="v"/>
            </a:pPr>
            <a:r>
              <a:rPr lang="en-US" sz="2400" b="1" u="none" strike="noStrike" baseline="0" dirty="0">
                <a:solidFill>
                  <a:srgbClr val="7030A0"/>
                </a:solidFill>
                <a:latin typeface="+mj-lt"/>
              </a:rPr>
              <a:t>Z-axis scaling also runs multiple instances of the monolith application, but unlike X-axis scaling, each instance is responsible for only a subset of the data.</a:t>
            </a:r>
          </a:p>
          <a:p>
            <a:pPr>
              <a:buFont typeface="Wingdings" panose="05000000000000000000" pitchFamily="2" charset="2"/>
              <a:buChar char="v"/>
            </a:pPr>
            <a:r>
              <a:rPr lang="en-US" sz="2400" b="1" i="1" dirty="0">
                <a:solidFill>
                  <a:srgbClr val="7030A0"/>
                </a:solidFill>
                <a:latin typeface="+mj-lt"/>
              </a:rPr>
              <a:t>The router in front of the instances uses a request attribute to route it to the appropriate instance. An application might, for example, route requests </a:t>
            </a:r>
            <a:r>
              <a:rPr lang="en-IN" sz="2400" b="1" i="1" dirty="0">
                <a:solidFill>
                  <a:srgbClr val="7030A0"/>
                </a:solidFill>
                <a:latin typeface="+mj-lt"/>
              </a:rPr>
              <a:t>using userId.</a:t>
            </a:r>
          </a:p>
        </p:txBody>
      </p:sp>
    </p:spTree>
    <p:extLst>
      <p:ext uri="{BB962C8B-B14F-4D97-AF65-F5344CB8AC3E}">
        <p14:creationId xmlns:p14="http://schemas.microsoft.com/office/powerpoint/2010/main" val="3512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1B45-41FB-4A74-A309-604DFE487DF6}"/>
              </a:ext>
            </a:extLst>
          </p:cNvPr>
          <p:cNvPicPr>
            <a:picLocks noGrp="1" noChangeAspect="1"/>
          </p:cNvPicPr>
          <p:nvPr>
            <p:ph idx="1"/>
          </p:nvPr>
        </p:nvPicPr>
        <p:blipFill rotWithShape="1">
          <a:blip r:embed="rId2"/>
          <a:srcRect r="3608" b="30097"/>
          <a:stretch/>
        </p:blipFill>
        <p:spPr>
          <a:xfrm>
            <a:off x="302198" y="579267"/>
            <a:ext cx="11295400" cy="5699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8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1724</TotalTime>
  <Words>465</Words>
  <Application>Microsoft Office PowerPoint</Application>
  <PresentationFormat>Widescreen</PresentationFormat>
  <Paragraphs>39</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Corbel</vt:lpstr>
      <vt:lpstr>FranklinGothic-Demi</vt:lpstr>
      <vt:lpstr>Helvetica Neue</vt:lpstr>
      <vt:lpstr>NewBaskerville-Italic</vt:lpstr>
      <vt:lpstr>NewBaskerville-Roman</vt:lpstr>
      <vt:lpstr>Wingdings</vt:lpstr>
      <vt:lpstr>Seashells 16x9</vt:lpstr>
      <vt:lpstr>Micro Services Patterns</vt:lpstr>
      <vt:lpstr>PowerPoint Presentation</vt:lpstr>
      <vt:lpstr>PowerPoint Presentation</vt:lpstr>
      <vt:lpstr>Application Scalability</vt:lpstr>
      <vt:lpstr>PowerPoint Presentation</vt:lpstr>
      <vt:lpstr>The Model defines three ways to scale application : X,Y,Z</vt:lpstr>
      <vt:lpstr>PowerPoint Presentation</vt:lpstr>
      <vt:lpstr>The Model defines three ways to scale application : X,Y,Z</vt:lpstr>
      <vt:lpstr>PowerPoint Presentation</vt:lpstr>
      <vt:lpstr>The Model defines three ways to scale application : X,Y,Z</vt:lpstr>
      <vt:lpstr>PowerPoint Presentation</vt:lpstr>
      <vt:lpstr>PowerPoint Presentation</vt:lpstr>
      <vt:lpstr>PowerPoint Presentation</vt:lpstr>
      <vt:lpstr>Micro services Pattern Language</vt:lpstr>
      <vt:lpstr>Applying the microservice architecture pattern language </vt:lpstr>
      <vt:lpstr>Relationships among the Patterns</vt:lpstr>
      <vt:lpstr>Relationships among the Patterns</vt:lpstr>
      <vt:lpstr>Relationships among the Patterns</vt:lpstr>
      <vt:lpstr>PowerPoint Presentation</vt:lpstr>
      <vt:lpstr>PowerPoint Presentation</vt:lpstr>
      <vt:lpstr>PowerPoint Presentation</vt:lpstr>
      <vt:lpstr>PowerPoint Presentation</vt:lpstr>
      <vt:lpstr>PowerPoint Presentation</vt:lpstr>
      <vt:lpstr>Domain Driven Design </vt:lpstr>
      <vt:lpstr>Data base Per Service</vt:lpstr>
      <vt:lpstr>Saga Pattern</vt:lpstr>
      <vt:lpstr>Query Retrieval – Api composer</vt:lpstr>
      <vt:lpstr>CORS</vt:lpstr>
      <vt:lpstr>Application Architectures : 4 +1 Views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Services Patterns</dc:title>
  <dc:creator>Subramanian Murugan</dc:creator>
  <cp:lastModifiedBy>Subramanian Murugan</cp:lastModifiedBy>
  <cp:revision>28</cp:revision>
  <dcterms:created xsi:type="dcterms:W3CDTF">2021-08-02T15:27:25Z</dcterms:created>
  <dcterms:modified xsi:type="dcterms:W3CDTF">2022-10-07T08:26:11Z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